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8" r:id="rId2"/>
  </p:sldMasterIdLst>
  <p:notesMasterIdLst>
    <p:notesMasterId r:id="rId15"/>
  </p:notesMasterIdLst>
  <p:sldIdLst>
    <p:sldId id="256" r:id="rId3"/>
    <p:sldId id="257" r:id="rId4"/>
    <p:sldId id="265" r:id="rId5"/>
    <p:sldId id="258" r:id="rId6"/>
    <p:sldId id="267" r:id="rId7"/>
    <p:sldId id="259" r:id="rId8"/>
    <p:sldId id="260" r:id="rId9"/>
    <p:sldId id="261" r:id="rId10"/>
    <p:sldId id="262" r:id="rId11"/>
    <p:sldId id="263" r:id="rId12"/>
    <p:sldId id="264" r:id="rId13"/>
    <p:sldId id="266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67491" autoAdjust="0"/>
  </p:normalViewPr>
  <p:slideViewPr>
    <p:cSldViewPr snapToGrid="0">
      <p:cViewPr>
        <p:scale>
          <a:sx n="100" d="100"/>
          <a:sy n="100" d="100"/>
        </p:scale>
        <p:origin x="1812" y="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D367F-8D3A-4524-9990-8C47727A0F26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371A9-57F5-439D-A04F-5C8EEFD2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0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Relax at the Lake Video Template</a:t>
            </a:r>
            <a:endParaRPr lang="en-US" sz="1050" dirty="0">
              <a:effectLst/>
              <a:latin typeface="+mn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(Basic)</a:t>
            </a:r>
            <a:endParaRPr lang="en-US" sz="1050" dirty="0">
              <a:effectLst/>
              <a:latin typeface="+mn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 </a:t>
            </a:r>
            <a:endParaRPr lang="en-US" sz="1050" dirty="0">
              <a:effectLst/>
              <a:latin typeface="+mn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To reproduce the effects on this slide, do the following: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Home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Slides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Layout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, and then click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Blank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Media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Video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, and then click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Video from file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. 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In the left pane of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Insert Video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dialog box, click the drive or library that contains the video. In the right pane of the dialog box, click the video that you want and then click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Under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Video Tools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, on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Format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tab, in the bottom right corner of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Video Styles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 group, click the arrow opening the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Format Video 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Segoe UI"/>
                <a:ea typeface="Times New Roman"/>
                <a:cs typeface="Times New Roman"/>
              </a:rPr>
              <a:t>dialog box. 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5"/>
              <a:tabLst>
                <a:tab pos="457200" algn="l"/>
              </a:tabLst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Format Video 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dialog box, click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Size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in the left pane, and under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Scale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in the right pane </a:t>
            </a:r>
            <a:r>
              <a:rPr lang="en-US" sz="1200" dirty="0">
                <a:solidFill>
                  <a:srgbClr val="000000"/>
                </a:solidFill>
                <a:effectLst/>
                <a:latin typeface="Segoe UI"/>
                <a:ea typeface="Calibri"/>
                <a:cs typeface="Times New Roman"/>
              </a:rPr>
              <a:t>uncheck </a:t>
            </a:r>
            <a:r>
              <a:rPr lang="en-US" sz="1200" b="1" dirty="0">
                <a:solidFill>
                  <a:srgbClr val="000000"/>
                </a:solidFill>
                <a:effectLst/>
                <a:latin typeface="Segoe UI"/>
                <a:ea typeface="Calibri"/>
                <a:cs typeface="Times New Roman"/>
              </a:rPr>
              <a:t>Lock Aspect Ratio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5"/>
              <a:tabLst>
                <a:tab pos="457200" algn="l"/>
              </a:tabLst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Then under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Size and Rotate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in the right pane set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Height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7.5”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and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Width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10”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5"/>
              <a:tabLst>
                <a:tab pos="457200" algn="l"/>
              </a:tabLst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Select the video. On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Timing 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group, click the arrow to the right of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Start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With Previous.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5"/>
              <a:tabLst>
                <a:tab pos="457200" algn="l"/>
              </a:tabLst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With the video selected, under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Video Tools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Playback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Video Options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group, select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Loop until Stopped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5"/>
              <a:tabLst>
                <a:tab pos="457200" algn="l"/>
              </a:tabLst>
            </a:pP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To reproduce the text effects on this slide, do the following: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Text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Text Box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, and then on the slide drag to draw your text box.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Select the text.  On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Home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Font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group, do the following: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Select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 Verdana 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in the font list.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Click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Bold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icon.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Font Size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box, enter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88 pt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Also on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Home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Paragraph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group, select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Center Text 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icon.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With the text selected, under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Drawing Tools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Size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group, click the arrow at the bottom right corner to open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Format Shape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dialog box.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>
                <a:effectLst/>
                <a:latin typeface="Segoe UI"/>
                <a:ea typeface="Times New Roman"/>
                <a:cs typeface="Times New Roman"/>
              </a:rPr>
              <a:t>Format Shape</a:t>
            </a:r>
            <a:r>
              <a:rPr lang="en-US" sz="1200" kern="1200" dirty="0">
                <a:effectLst/>
                <a:latin typeface="Segoe UI"/>
                <a:ea typeface="Times New Roman"/>
                <a:cs typeface="Times New Roman"/>
              </a:rPr>
              <a:t> dialog, click </a:t>
            </a:r>
            <a:r>
              <a:rPr lang="en-US" sz="1200" b="1" kern="1200" dirty="0">
                <a:effectLst/>
                <a:latin typeface="Segoe UI"/>
                <a:ea typeface="Times New Roman"/>
                <a:cs typeface="Times New Roman"/>
              </a:rPr>
              <a:t>Position</a:t>
            </a:r>
            <a:r>
              <a:rPr lang="en-US" sz="1200" kern="1200" dirty="0">
                <a:effectLst/>
                <a:latin typeface="Segoe UI"/>
                <a:ea typeface="Times New Roman"/>
                <a:cs typeface="Times New Roman"/>
              </a:rPr>
              <a:t> in the left pane, under </a:t>
            </a:r>
            <a:r>
              <a:rPr lang="en-US" sz="1200" b="1" kern="1200" dirty="0">
                <a:effectLst/>
                <a:latin typeface="Segoe UI"/>
                <a:ea typeface="Times New Roman"/>
                <a:cs typeface="Times New Roman"/>
              </a:rPr>
              <a:t>Position and Size</a:t>
            </a:r>
            <a:r>
              <a:rPr lang="en-US" sz="1200" kern="1200" dirty="0">
                <a:effectLst/>
                <a:latin typeface="Segoe UI"/>
                <a:ea typeface="Times New Roman"/>
                <a:cs typeface="Times New Roman"/>
              </a:rPr>
              <a:t> in the right pane set </a:t>
            </a:r>
            <a:r>
              <a:rPr lang="en-US" sz="1200" b="1" kern="1200" dirty="0">
                <a:effectLst/>
                <a:latin typeface="Segoe UI"/>
                <a:ea typeface="Times New Roman"/>
                <a:cs typeface="Times New Roman"/>
              </a:rPr>
              <a:t>Horizontal</a:t>
            </a:r>
            <a:r>
              <a:rPr lang="en-US" sz="1200" kern="1200" dirty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>
                <a:effectLst/>
                <a:latin typeface="Segoe UI"/>
                <a:ea typeface="Times New Roman"/>
                <a:cs typeface="Times New Roman"/>
              </a:rPr>
              <a:t>.0”</a:t>
            </a:r>
            <a:r>
              <a:rPr lang="en-US" sz="1200" kern="1200" dirty="0">
                <a:effectLst/>
                <a:latin typeface="Segoe UI"/>
                <a:ea typeface="Times New Roman"/>
                <a:cs typeface="Times New Roman"/>
              </a:rPr>
              <a:t> and </a:t>
            </a:r>
            <a:r>
              <a:rPr lang="en-US" sz="1200" b="1" kern="1200" dirty="0">
                <a:effectLst/>
                <a:latin typeface="Segoe UI"/>
                <a:ea typeface="Times New Roman"/>
                <a:cs typeface="Times New Roman"/>
              </a:rPr>
              <a:t>Vertical</a:t>
            </a:r>
            <a:r>
              <a:rPr lang="en-US" sz="1200" kern="1200" dirty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>
                <a:effectLst/>
                <a:latin typeface="Segoe UI"/>
                <a:ea typeface="Times New Roman"/>
                <a:cs typeface="Times New Roman"/>
              </a:rPr>
              <a:t>2.27”</a:t>
            </a:r>
            <a:r>
              <a:rPr lang="en-US" sz="1200" kern="1200" dirty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200" dirty="0">
                <a:effectLst/>
                <a:latin typeface="Segoe UI"/>
                <a:ea typeface="Times New Roman"/>
                <a:cs typeface="Times New Roman"/>
              </a:rPr>
              <a:t>With the text still selected, u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nder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Drawing Tools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WordArt Styles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group click the arrow at the bottom right to open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Format Text Effects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dialog box.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Format Text Effects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dialog, click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Text Fill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Text Fill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in the right pane, select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Solid Fill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.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 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Then under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Fill Color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click the arrow to the right of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Color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More Colors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Colors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dialog box, click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Custom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tab and do the following: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Color Model: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RGB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Red: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0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Green: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176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Blue: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240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Click OK to close the Colors dialog box.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Still in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Format Text Effects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dialog,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Text Fill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right pane, under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Fill Color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set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Transparency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40%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Also in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Format Text Effects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dialog box, select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Reflection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in the left pane, and in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Reflection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right pane do the following: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Transparency :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20%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Size: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50%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Distance: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0.3 </a:t>
            </a:r>
            <a:r>
              <a:rPr lang="en-US" sz="1200" b="1" dirty="0" err="1">
                <a:effectLst/>
                <a:latin typeface="Segoe UI"/>
                <a:ea typeface="Calibri"/>
                <a:cs typeface="Times New Roman"/>
              </a:rPr>
              <a:t>pt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Blur: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4 </a:t>
            </a:r>
            <a:r>
              <a:rPr lang="en-US" sz="1200" b="1" dirty="0" err="1">
                <a:effectLst/>
                <a:latin typeface="Segoe UI"/>
                <a:ea typeface="Calibri"/>
                <a:cs typeface="Times New Roman"/>
              </a:rPr>
              <a:t>pt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Format Text Effects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dialog box, select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3-D Format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3-D Format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in the right pane do the following: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Under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Bevel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, click the arrow to the right of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Top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Slope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(second row, fourth option from left), and then enter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Width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as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5 </a:t>
            </a:r>
            <a:r>
              <a:rPr lang="en-US" sz="1200" b="1" dirty="0" err="1">
                <a:effectLst/>
                <a:latin typeface="Segoe UI"/>
                <a:ea typeface="Calibri"/>
                <a:cs typeface="Times New Roman"/>
              </a:rPr>
              <a:t>pt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and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Height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as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5 pt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Under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Depth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, set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Depth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5 pt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Under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Contour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, click the arrow to the right of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Color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and under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Theme Colors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, select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Dark Blue, Text 2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(first row, fourth option from left), and then enter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Size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as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0.5 pt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Under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Surface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, click the arrow to the right of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Material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and under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Translucent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select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Powder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(first option from left), and then click the arrow to the right of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Lighting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and under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Neutral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select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Three Point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(first option from left)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Format Text Effects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dialog box, select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3-D Rotation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3-D Rotation 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in the right pane, click the arrow to the right of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Presets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and under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Perspective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select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Perspective Front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(first option from left).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Close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Format Text Effects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dialog box.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To reproduce the animation effects on this slide, do the following: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Select text box, on the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 Animations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Animation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group, select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Float In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(under Entrance, first row, fourth option from left).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Also on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Timing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group, click the arrow to the right of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Start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With Previous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, and set the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Duration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 to 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4.00 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and the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 Delay 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to</a:t>
            </a:r>
            <a:r>
              <a:rPr lang="en-US" sz="1200" b="1" dirty="0">
                <a:effectLst/>
                <a:latin typeface="Segoe UI"/>
                <a:ea typeface="Calibri"/>
                <a:cs typeface="Times New Roman"/>
              </a:rPr>
              <a:t> 1.00</a:t>
            </a:r>
            <a:r>
              <a:rPr lang="en-US" sz="1200" dirty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>
              <a:effectLst/>
              <a:latin typeface="+mn-lt"/>
              <a:ea typeface="Calibri"/>
              <a:cs typeface="Times New Roman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1000"/>
              </a:spcAft>
            </a:pPr>
            <a:endParaRPr lang="en-US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371A9-57F5-439D-A04F-5C8EEFD2CF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99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B5AF-F5B1-49EB-BCE3-5C54FABF20CE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4123E6EC-3C73-4250-ACD4-8B7A5CE2B6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110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B5AF-F5B1-49EB-BCE3-5C54FABF20CE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7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B5AF-F5B1-49EB-BCE3-5C54FABF20CE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39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B5AF-F5B1-49EB-BCE3-5C54FABF20CE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9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B5AF-F5B1-49EB-BCE3-5C54FABF20CE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54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B5AF-F5B1-49EB-BCE3-5C54FABF20CE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385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B5AF-F5B1-49EB-BCE3-5C54FABF20CE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70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B5AF-F5B1-49EB-BCE3-5C54FABF20CE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B5AF-F5B1-49EB-BCE3-5C54FABF20CE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9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B5AF-F5B1-49EB-BCE3-5C54FABF20CE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80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7967B5AF-F5B1-49EB-BCE3-5C54FABF20CE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E6EC-3C73-4250-ACD4-8B7A5CE2B60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0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7B5AF-F5B1-49EB-BCE3-5C54FABF20CE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123E6EC-3C73-4250-ACD4-8B7A5CE2B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1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jamesclear.com/motivation#How to Reach Peak Motivation" TargetMode="External"/><Relationship Id="rId3" Type="http://schemas.openxmlformats.org/officeDocument/2006/relationships/hyperlink" Target="http://jamesclear.com/motivation#Common Misconceptions About Motivation" TargetMode="External"/><Relationship Id="rId7" Type="http://schemas.openxmlformats.org/officeDocument/2006/relationships/hyperlink" Target="http://jamesclear.com/motivation#How to Stay Motivated" TargetMode="External"/><Relationship Id="rId2" Type="http://schemas.openxmlformats.org/officeDocument/2006/relationships/hyperlink" Target="http://jamesclear.com/motivation#What is Motivation?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amesclear.com/motivation#How to Make Motivation a Habit" TargetMode="External"/><Relationship Id="rId5" Type="http://schemas.openxmlformats.org/officeDocument/2006/relationships/hyperlink" Target="http://jamesclear.com/motivation#How to Get Motivated" TargetMode="External"/><Relationship Id="rId10" Type="http://schemas.openxmlformats.org/officeDocument/2006/relationships/image" Target="../media/image3.jpg"/><Relationship Id="rId4" Type="http://schemas.openxmlformats.org/officeDocument/2006/relationships/hyperlink" Target="http://jamesclear.com/motivation#Why Successful People" TargetMode="External"/><Relationship Id="rId9" Type="http://schemas.openxmlformats.org/officeDocument/2006/relationships/hyperlink" Target="http://jamesclear.com/motivation#What to Do When Motivation Fade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air at Lake (seamless loop)_v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5277" cy="68589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-160020" y="-107032"/>
            <a:ext cx="950214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355600" contourW="6350" prstMaterial="powder">
              <a:bevelT w="63500" h="63500" prst="slope"/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b="1" cap="all" spc="300" dirty="0">
                <a:ln/>
                <a:solidFill>
                  <a:schemeClr val="accent3">
                    <a:lumMod val="75000"/>
                    <a:alpha val="60000"/>
                  </a:schemeClr>
                </a:solidFill>
                <a:effectLst>
                  <a:reflection blurRad="50800" stA="78000" endPos="50000" dist="381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REAL Motivation for 2017</a:t>
            </a:r>
          </a:p>
        </p:txBody>
      </p:sp>
    </p:spTree>
    <p:extLst>
      <p:ext uri="{BB962C8B-B14F-4D97-AF65-F5344CB8AC3E}">
        <p14:creationId xmlns:p14="http://schemas.microsoft.com/office/powerpoint/2010/main" val="203444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Top 20 motivation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1" y="1853754"/>
            <a:ext cx="6571343" cy="443274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Chart your progress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Hold yourself back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Join a group to help keep you focused &amp; motivated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Post a picture of your goal someplace very </a:t>
            </a:r>
            <a:r>
              <a:rPr lang="en-US" sz="1600" dirty="0" err="1"/>
              <a:t>visable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Get a workout partner or goal buddy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Just get started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Make it a pleasure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Give it time &amp; be patient with yourself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Break your objective down into smaller mini-goals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Reward yourself …often</a:t>
            </a:r>
          </a:p>
        </p:txBody>
      </p:sp>
    </p:spTree>
    <p:extLst>
      <p:ext uri="{BB962C8B-B14F-4D97-AF65-F5344CB8AC3E}">
        <p14:creationId xmlns:p14="http://schemas.microsoft.com/office/powerpoint/2010/main" val="3237797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804520"/>
            <a:ext cx="7962899" cy="104923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Top 20 motivation tips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1" y="1853755"/>
            <a:ext cx="7043284" cy="458509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1"/>
            </a:pPr>
            <a:r>
              <a:rPr lang="en-US" sz="1600" dirty="0"/>
              <a:t>Find inspiration on a daily basis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sz="1600" dirty="0"/>
              <a:t>Get a coach personally AND take a class cyclically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sz="1600" dirty="0"/>
              <a:t>Have powerful reasons and write them down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sz="1600" dirty="0"/>
              <a:t>Become aware of your urges to quit, &amp; be prepared for them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sz="1600" dirty="0"/>
              <a:t>Make it a rule NEVER to skip 2 days in a row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sz="1600" dirty="0"/>
              <a:t>Visualize your goal clearly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sz="1600" dirty="0"/>
              <a:t>Keep a daily journal of your progress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sz="1600" dirty="0"/>
              <a:t>Create a friendly, mutually supportive competition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sz="1600" dirty="0"/>
              <a:t>Make a big public commitment, and be </a:t>
            </a:r>
            <a:r>
              <a:rPr lang="en-US" sz="1600" dirty="0" err="1"/>
              <a:t>FULLYcommitted</a:t>
            </a:r>
            <a:endParaRPr lang="en-US" sz="1600" dirty="0"/>
          </a:p>
          <a:p>
            <a:pPr marL="457200" indent="-457200">
              <a:buFont typeface="+mj-lt"/>
              <a:buAutoNum type="arabicPeriod" startAt="11"/>
            </a:pPr>
            <a:r>
              <a:rPr lang="en-US" sz="1600" dirty="0"/>
              <a:t>ALWAYS think positive</a:t>
            </a:r>
          </a:p>
          <a:p>
            <a:pPr marL="457200" indent="-457200">
              <a:buFont typeface="+mj-lt"/>
              <a:buAutoNum type="arabicPeriod" startAt="11"/>
            </a:pPr>
            <a:endParaRPr lang="en-US" sz="1600" dirty="0"/>
          </a:p>
          <a:p>
            <a:pPr marL="457200" indent="-457200">
              <a:buFont typeface="+mj-lt"/>
              <a:buAutoNum type="arabicPeriod" startAt="11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256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"/>
          <a:stretch/>
        </p:blipFill>
        <p:spPr>
          <a:xfrm>
            <a:off x="0" y="0"/>
            <a:ext cx="5000625" cy="34496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" t="692" r="10975"/>
          <a:stretch/>
        </p:blipFill>
        <p:spPr>
          <a:xfrm>
            <a:off x="5000624" y="1"/>
            <a:ext cx="4186235" cy="3449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2" r="20571"/>
          <a:stretch/>
        </p:blipFill>
        <p:spPr>
          <a:xfrm>
            <a:off x="0" y="3449636"/>
            <a:ext cx="3352800" cy="2812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2" t="7907" r="20732" b="11472"/>
          <a:stretch/>
        </p:blipFill>
        <p:spPr>
          <a:xfrm rot="5400000">
            <a:off x="3422748" y="3379688"/>
            <a:ext cx="2812854" cy="2952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1" y="3449636"/>
            <a:ext cx="2838450" cy="281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12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" y="172060"/>
            <a:ext cx="9075419" cy="104923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Motivation Seminar for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FitCamp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2017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11558" y="922020"/>
            <a:ext cx="3989567" cy="56007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400" b="1" dirty="0"/>
              <a:t>Introduction: Foundational Power Truths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b="1" u="sng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5600" b="1" dirty="0">
                <a:solidFill>
                  <a:srgbClr val="192024"/>
                </a:solidFill>
                <a:latin typeface="Lato"/>
              </a:rPr>
              <a:t>I. Motivation: What It Is and How It Works</a:t>
            </a:r>
          </a:p>
          <a:p>
            <a:pPr marL="0" fontAlgn="base">
              <a:buFont typeface="+mj-lt"/>
              <a:buAutoNum type="arabicPeriod"/>
            </a:pPr>
            <a:r>
              <a:rPr lang="en-US" sz="5600" dirty="0">
                <a:solidFill>
                  <a:schemeClr val="accent3">
                    <a:lumMod val="75000"/>
                  </a:schemeClr>
                </a:solidFill>
                <a:latin typeface="inherit"/>
                <a:hlinkClick r:id="rId2" tooltip="What is Motivation?"/>
              </a:rPr>
              <a:t>What is Motivation?</a:t>
            </a:r>
            <a:endParaRPr lang="en-US" sz="5600" dirty="0">
              <a:solidFill>
                <a:schemeClr val="accent3">
                  <a:lumMod val="75000"/>
                </a:schemeClr>
              </a:solidFill>
              <a:latin typeface="inherit"/>
            </a:endParaRPr>
          </a:p>
          <a:p>
            <a:pPr marL="0" fontAlgn="base">
              <a:buFont typeface="+mj-lt"/>
              <a:buAutoNum type="arabicPeriod"/>
            </a:pPr>
            <a:r>
              <a:rPr lang="en-US" sz="5600" dirty="0">
                <a:solidFill>
                  <a:schemeClr val="accent3">
                    <a:lumMod val="75000"/>
                  </a:schemeClr>
                </a:solidFill>
                <a:latin typeface="inherit"/>
                <a:hlinkClick r:id="rId3" tooltip="Common Misconceptions About Motivation"/>
              </a:rPr>
              <a:t>Common Misconceptions About Motivation</a:t>
            </a:r>
            <a:endParaRPr lang="en-US" sz="5600" dirty="0">
              <a:solidFill>
                <a:schemeClr val="accent3">
                  <a:lumMod val="75000"/>
                </a:schemeClr>
              </a:solidFill>
              <a:latin typeface="inherit"/>
            </a:endParaRPr>
          </a:p>
          <a:p>
            <a:pPr marL="0" fontAlgn="base">
              <a:buFont typeface="+mj-lt"/>
              <a:buAutoNum type="arabicPeriod"/>
            </a:pPr>
            <a:endParaRPr lang="en-US" sz="3200" dirty="0">
              <a:solidFill>
                <a:schemeClr val="accent3">
                  <a:lumMod val="75000"/>
                </a:schemeClr>
              </a:solidFill>
              <a:latin typeface="inherit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5600" b="1" dirty="0">
                <a:solidFill>
                  <a:srgbClr val="192024"/>
                </a:solidFill>
                <a:latin typeface="Lato"/>
              </a:rPr>
              <a:t>II. How to Get Motivated and Take Action</a:t>
            </a:r>
          </a:p>
          <a:p>
            <a:pPr marL="0" fontAlgn="base">
              <a:buFont typeface="+mj-lt"/>
              <a:buAutoNum type="arabicPeriod"/>
            </a:pPr>
            <a:r>
              <a:rPr lang="en-US" sz="5600" dirty="0">
                <a:solidFill>
                  <a:srgbClr val="1A77BD"/>
                </a:solidFill>
                <a:latin typeface="inherit"/>
                <a:hlinkClick r:id="rId4" tooltip="Schedule Your Motivation"/>
              </a:rPr>
              <a:t>Schedule Your Motivation</a:t>
            </a:r>
            <a:endParaRPr lang="en-US" sz="5600" dirty="0">
              <a:solidFill>
                <a:srgbClr val="192024"/>
              </a:solidFill>
              <a:latin typeface="inherit"/>
            </a:endParaRPr>
          </a:p>
          <a:p>
            <a:pPr marL="0" fontAlgn="base">
              <a:buFont typeface="+mj-lt"/>
              <a:buAutoNum type="arabicPeriod"/>
            </a:pPr>
            <a:r>
              <a:rPr lang="en-US" sz="5600" dirty="0">
                <a:solidFill>
                  <a:srgbClr val="1A77BD"/>
                </a:solidFill>
                <a:latin typeface="inherit"/>
                <a:hlinkClick r:id="rId5" tooltip="How to Get Motivated (Even When You Don’t Feel Like It)"/>
              </a:rPr>
              <a:t>How to Get Motivated (Even When You Don’t Feel Like It)</a:t>
            </a:r>
            <a:endParaRPr lang="en-US" sz="5600" dirty="0">
              <a:solidFill>
                <a:srgbClr val="192024"/>
              </a:solidFill>
              <a:latin typeface="inherit"/>
            </a:endParaRPr>
          </a:p>
          <a:p>
            <a:pPr marL="0" fontAlgn="base">
              <a:buFont typeface="+mj-lt"/>
              <a:buAutoNum type="arabicPeriod"/>
            </a:pPr>
            <a:r>
              <a:rPr lang="en-US" sz="5600" dirty="0">
                <a:solidFill>
                  <a:srgbClr val="1A77BD"/>
                </a:solidFill>
                <a:latin typeface="inherit"/>
                <a:hlinkClick r:id="rId6" tooltip="How to Make Motivation a Habit"/>
              </a:rPr>
              <a:t>How to Make Motivation a Habit</a:t>
            </a:r>
            <a:endParaRPr lang="en-US" sz="5600" dirty="0">
              <a:solidFill>
                <a:srgbClr val="1A77BD"/>
              </a:solidFill>
              <a:latin typeface="inherit"/>
            </a:endParaRPr>
          </a:p>
          <a:p>
            <a:pPr marL="0" fontAlgn="base">
              <a:buFont typeface="+mj-lt"/>
              <a:buAutoNum type="arabicPeriod"/>
            </a:pPr>
            <a:endParaRPr lang="en-US" sz="3200" dirty="0">
              <a:solidFill>
                <a:srgbClr val="192024"/>
              </a:solidFill>
              <a:latin typeface="inherit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5600" b="1" dirty="0">
                <a:solidFill>
                  <a:srgbClr val="192024"/>
                </a:solidFill>
                <a:latin typeface="Lato"/>
              </a:rPr>
              <a:t>III. How to Stay Motivated for the Long-Run</a:t>
            </a:r>
          </a:p>
          <a:p>
            <a:pPr marL="0" fontAlgn="base">
              <a:buFont typeface="+mj-lt"/>
              <a:buAutoNum type="arabicPeriod"/>
            </a:pPr>
            <a:r>
              <a:rPr lang="en-US" sz="5600" dirty="0">
                <a:solidFill>
                  <a:srgbClr val="1A77BD"/>
                </a:solidFill>
                <a:latin typeface="inherit"/>
                <a:hlinkClick r:id="rId7" tooltip="How to Stay Motivated by Using the Goldilocks Rule"/>
              </a:rPr>
              <a:t>How to Stay Motivated by Using the Goldilocks Rule</a:t>
            </a:r>
            <a:endParaRPr lang="en-US" sz="5600" dirty="0">
              <a:solidFill>
                <a:srgbClr val="192024"/>
              </a:solidFill>
              <a:latin typeface="inherit"/>
            </a:endParaRPr>
          </a:p>
          <a:p>
            <a:pPr marL="0" fontAlgn="base">
              <a:buFont typeface="+mj-lt"/>
              <a:buAutoNum type="arabicPeriod"/>
            </a:pPr>
            <a:r>
              <a:rPr lang="en-US" sz="5600" dirty="0">
                <a:solidFill>
                  <a:srgbClr val="1A77BD"/>
                </a:solidFill>
                <a:latin typeface="inherit"/>
                <a:hlinkClick r:id="rId8" tooltip="How to Reach Peak Motivation"/>
              </a:rPr>
              <a:t>How to Reach Peak Motivation</a:t>
            </a:r>
            <a:endParaRPr lang="en-US" sz="5600" dirty="0">
              <a:solidFill>
                <a:srgbClr val="192024"/>
              </a:solidFill>
              <a:latin typeface="inherit"/>
            </a:endParaRPr>
          </a:p>
          <a:p>
            <a:pPr marL="0" fontAlgn="base">
              <a:buFont typeface="+mj-lt"/>
              <a:buAutoNum type="arabicPeriod"/>
            </a:pPr>
            <a:r>
              <a:rPr lang="en-US" sz="5600" u="sng" dirty="0">
                <a:solidFill>
                  <a:srgbClr val="1443DD"/>
                </a:solidFill>
                <a:latin typeface="inherit"/>
                <a:hlinkClick r:id="rId9" tooltip="What to Do When Motivation Fades"/>
              </a:rPr>
              <a:t>What to Do When Motivation Fades</a:t>
            </a:r>
            <a:endParaRPr lang="en-US" sz="5600" u="sng" dirty="0">
              <a:solidFill>
                <a:srgbClr val="1443DD"/>
              </a:solidFill>
              <a:latin typeface="inherit"/>
            </a:endParaRPr>
          </a:p>
          <a:p>
            <a:pPr marL="0" fontAlgn="base">
              <a:buFont typeface="+mj-lt"/>
              <a:buAutoNum type="arabicPeriod"/>
            </a:pPr>
            <a:endParaRPr lang="en-US" sz="5600" u="sng" dirty="0">
              <a:solidFill>
                <a:srgbClr val="1443DD"/>
              </a:solidFill>
              <a:latin typeface="inherit"/>
            </a:endParaRPr>
          </a:p>
          <a:p>
            <a:pPr marL="0" indent="0" fontAlgn="base">
              <a:buNone/>
            </a:pPr>
            <a:r>
              <a:rPr lang="en-US" sz="6400" b="1" dirty="0">
                <a:solidFill>
                  <a:srgbClr val="FFFF00"/>
                </a:solidFill>
                <a:latin typeface="inherit"/>
              </a:rPr>
              <a:t>IV.  20 Motivation Tips that Will Last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9" y="922020"/>
            <a:ext cx="4327814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Foundational power truths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1" y="2015733"/>
            <a:ext cx="7195684" cy="3450613"/>
          </a:xfrm>
        </p:spPr>
        <p:txBody>
          <a:bodyPr/>
          <a:lstStyle/>
          <a:p>
            <a:r>
              <a:rPr lang="en-US" dirty="0"/>
              <a:t>There really is a higher purpose</a:t>
            </a:r>
          </a:p>
          <a:p>
            <a:r>
              <a:rPr lang="en-US" dirty="0"/>
              <a:t>There’s nothing like an accountability partner for encouragement</a:t>
            </a:r>
          </a:p>
          <a:p>
            <a:r>
              <a:rPr lang="en-US" dirty="0"/>
              <a:t>Get inspiration in the right places</a:t>
            </a:r>
          </a:p>
          <a:p>
            <a:r>
              <a:rPr lang="en-US" dirty="0"/>
              <a:t>Make fitness simple (KISS)</a:t>
            </a:r>
          </a:p>
          <a:p>
            <a:r>
              <a:rPr lang="en-US" dirty="0"/>
              <a:t>Make it Stick</a:t>
            </a:r>
          </a:p>
          <a:p>
            <a:r>
              <a:rPr lang="en-US" dirty="0"/>
              <a:t>Keep it fun and know that YOU ARE WORTH IT!!!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83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804520"/>
            <a:ext cx="8401050" cy="1049235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Motivation:  What Is It &amp; How it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Scientists define it as:</a:t>
            </a:r>
          </a:p>
          <a:p>
            <a:r>
              <a:rPr lang="en-US" dirty="0"/>
              <a:t>The War of Art declares: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Misconceptions About Motivation Corrected</a:t>
            </a:r>
          </a:p>
          <a:p>
            <a:r>
              <a:rPr lang="en-US" dirty="0"/>
              <a:t>Is motivation the result of action or the cause of it?</a:t>
            </a:r>
          </a:p>
          <a:p>
            <a:r>
              <a:rPr lang="en-US" dirty="0"/>
              <a:t>How does Newton’s First Law of Dynamics apply?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41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8" y="575920"/>
            <a:ext cx="8801099" cy="104923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Always remember…the force is with you!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29" y="1338662"/>
            <a:ext cx="6891339" cy="4757338"/>
          </a:xfrm>
        </p:spPr>
      </p:pic>
    </p:spTree>
    <p:extLst>
      <p:ext uri="{BB962C8B-B14F-4D97-AF65-F5344CB8AC3E}">
        <p14:creationId xmlns:p14="http://schemas.microsoft.com/office/powerpoint/2010/main" val="3448745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6" y="814045"/>
            <a:ext cx="8096250" cy="104923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How to get motivated &amp; Take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Schedule Your motivation</a:t>
            </a:r>
          </a:p>
          <a:p>
            <a:r>
              <a:rPr lang="en-US" dirty="0"/>
              <a:t>Getting Motivated When You Don’t feel Like It: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Be more consistent in the little things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Be more creative with you rituals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Start each day as stress free as possible…intentionally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Strategically, sleep better</a:t>
            </a:r>
          </a:p>
        </p:txBody>
      </p:sp>
    </p:spTree>
    <p:extLst>
      <p:ext uri="{BB962C8B-B14F-4D97-AF65-F5344CB8AC3E}">
        <p14:creationId xmlns:p14="http://schemas.microsoft.com/office/powerpoint/2010/main" val="2386317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804520"/>
            <a:ext cx="7743825" cy="104923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How To make motivation a habit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– A good routine starts by being so easy that you can’t say no to it!</a:t>
            </a:r>
          </a:p>
          <a:p>
            <a:r>
              <a:rPr lang="en-US" dirty="0"/>
              <a:t>Step 2 – Your routine should get you moving toward the end goal…your objective.</a:t>
            </a:r>
          </a:p>
          <a:p>
            <a:r>
              <a:rPr lang="en-US" dirty="0"/>
              <a:t>Step 3 -  You need to follow the same pattern almost every time…keep it simple.</a:t>
            </a:r>
          </a:p>
        </p:txBody>
      </p:sp>
    </p:spTree>
    <p:extLst>
      <p:ext uri="{BB962C8B-B14F-4D97-AF65-F5344CB8AC3E}">
        <p14:creationId xmlns:p14="http://schemas.microsoft.com/office/powerpoint/2010/main" val="3501065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bit-three-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4" y="428624"/>
            <a:ext cx="8982846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740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4520"/>
            <a:ext cx="9144000" cy="104923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How to stay motivated for the long-run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 the Goldilocks Rule</a:t>
            </a:r>
          </a:p>
          <a:p>
            <a:r>
              <a:rPr lang="en-US" dirty="0"/>
              <a:t>Flow, and harnessing your peak motivation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/>
              <a:t>When Motivation Fades:</a:t>
            </a:r>
          </a:p>
          <a:p>
            <a:r>
              <a:rPr lang="en-US" dirty="0"/>
              <a:t>Realize your mind is a suggestion engine</a:t>
            </a:r>
          </a:p>
          <a:p>
            <a:r>
              <a:rPr lang="en-US" dirty="0"/>
              <a:t>In the is case, discomfort is definitely temporary</a:t>
            </a:r>
          </a:p>
          <a:p>
            <a:r>
              <a:rPr lang="en-US" dirty="0"/>
              <a:t>You’ll NEVER regret good work once it’s done</a:t>
            </a:r>
          </a:p>
          <a:p>
            <a:r>
              <a:rPr lang="en-US" dirty="0"/>
              <a:t>This is life…</a:t>
            </a:r>
          </a:p>
        </p:txBody>
      </p:sp>
    </p:spTree>
    <p:extLst>
      <p:ext uri="{BB962C8B-B14F-4D97-AF65-F5344CB8AC3E}">
        <p14:creationId xmlns:p14="http://schemas.microsoft.com/office/powerpoint/2010/main" val="16788739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E0438FB-7F48-4424-A7D4-D823FEFC4A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510</Words>
  <Application>Microsoft Office PowerPoint</Application>
  <PresentationFormat>On-screen Show (4:3)</PresentationFormat>
  <Paragraphs>124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Gill Sans MT</vt:lpstr>
      <vt:lpstr>inherit</vt:lpstr>
      <vt:lpstr>Lato</vt:lpstr>
      <vt:lpstr>Segoe UI</vt:lpstr>
      <vt:lpstr>Symbol</vt:lpstr>
      <vt:lpstr>Times New Roman</vt:lpstr>
      <vt:lpstr>Verdana</vt:lpstr>
      <vt:lpstr>Gallery</vt:lpstr>
      <vt:lpstr>PowerPoint Presentation</vt:lpstr>
      <vt:lpstr>Motivation Seminar for FitCamp 2017</vt:lpstr>
      <vt:lpstr>Foundational power truths</vt:lpstr>
      <vt:lpstr>Motivation:  What Is It &amp; How it works</vt:lpstr>
      <vt:lpstr>Always remember…the force is with you!</vt:lpstr>
      <vt:lpstr>How to get motivated &amp; Take Action</vt:lpstr>
      <vt:lpstr>How To make motivation a habit</vt:lpstr>
      <vt:lpstr>PowerPoint Presentation</vt:lpstr>
      <vt:lpstr>How to stay motivated for the long-run</vt:lpstr>
      <vt:lpstr>Top 20 motivation tips</vt:lpstr>
      <vt:lpstr>Top 20 motivation tips (continued)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2017-01-10T23:25:21Z</dcterms:created>
  <dcterms:modified xsi:type="dcterms:W3CDTF">2017-01-16T00:47:15Z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TC027378549991</vt:lpwstr>
  </property>
</Properties>
</file>